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5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FF99"/>
    <a:srgbClr val="0C014F"/>
    <a:srgbClr val="044D72"/>
    <a:srgbClr val="99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2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3F0FF-63AA-4240-978D-61C7BBBA0B74}" type="datetimeFigureOut">
              <a:rPr lang="en-US" smtClean="0"/>
              <a:pPr/>
              <a:t>13/09/2023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B32EC-A10F-4547-AF18-5DDC2A980D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3F0FF-63AA-4240-978D-61C7BBBA0B74}" type="datetimeFigureOut">
              <a:rPr lang="en-US" smtClean="0"/>
              <a:pPr/>
              <a:t>13/09/2023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B32EC-A10F-4547-AF18-5DDC2A980D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3F0FF-63AA-4240-978D-61C7BBBA0B74}" type="datetimeFigureOut">
              <a:rPr lang="en-US" smtClean="0"/>
              <a:pPr/>
              <a:t>13/09/2023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B32EC-A10F-4547-AF18-5DDC2A980D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3F0FF-63AA-4240-978D-61C7BBBA0B74}" type="datetimeFigureOut">
              <a:rPr lang="en-US" smtClean="0"/>
              <a:pPr/>
              <a:t>13/09/2023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B32EC-A10F-4547-AF18-5DDC2A980D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3F0FF-63AA-4240-978D-61C7BBBA0B74}" type="datetimeFigureOut">
              <a:rPr lang="en-US" smtClean="0"/>
              <a:pPr/>
              <a:t>13/09/2023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B32EC-A10F-4547-AF18-5DDC2A980D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3F0FF-63AA-4240-978D-61C7BBBA0B74}" type="datetimeFigureOut">
              <a:rPr lang="en-US" smtClean="0"/>
              <a:pPr/>
              <a:t>13/09/2023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B32EC-A10F-4547-AF18-5DDC2A980D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3F0FF-63AA-4240-978D-61C7BBBA0B74}" type="datetimeFigureOut">
              <a:rPr lang="en-US" smtClean="0"/>
              <a:pPr/>
              <a:t>13/09/2023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B32EC-A10F-4547-AF18-5DDC2A980D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3F0FF-63AA-4240-978D-61C7BBBA0B74}" type="datetimeFigureOut">
              <a:rPr lang="en-US" smtClean="0"/>
              <a:pPr/>
              <a:t>13/09/2023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B32EC-A10F-4547-AF18-5DDC2A980D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3F0FF-63AA-4240-978D-61C7BBBA0B74}" type="datetimeFigureOut">
              <a:rPr lang="en-US" smtClean="0"/>
              <a:pPr/>
              <a:t>13/09/2023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B32EC-A10F-4547-AF18-5DDC2A980D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3F0FF-63AA-4240-978D-61C7BBBA0B74}" type="datetimeFigureOut">
              <a:rPr lang="en-US" smtClean="0"/>
              <a:pPr/>
              <a:t>13/09/2023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B32EC-A10F-4547-AF18-5DDC2A980D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3F0FF-63AA-4240-978D-61C7BBBA0B74}" type="datetimeFigureOut">
              <a:rPr lang="en-US" smtClean="0"/>
              <a:pPr/>
              <a:t>13/09/2023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B32EC-A10F-4547-AF18-5DDC2A980D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3F0FF-63AA-4240-978D-61C7BBBA0B74}" type="datetimeFigureOut">
              <a:rPr lang="en-US" smtClean="0"/>
              <a:pPr/>
              <a:t>13/09/2023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B32EC-A10F-4547-AF18-5DDC2A980DB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0"/>
            <a:ext cx="9144000" cy="6553200"/>
          </a:xfrm>
          <a:solidFill>
            <a:srgbClr val="002060"/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bliqueBottomLef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Rosewood Std Regular" pitchFamily="82" charset="0"/>
              </a:rPr>
              <a:t> 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  <a:latin typeface="Rosewood Std Regular" pitchFamily="8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676400"/>
            <a:ext cx="8077200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7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ankGothic Md BT" pitchFamily="34" charset="0"/>
              </a:rPr>
              <a:t>INDUSTRIAL ENGINEERING</a:t>
            </a:r>
          </a:p>
          <a:p>
            <a:pPr algn="ctr"/>
            <a:r>
              <a:rPr lang="en-US" sz="7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ankGothic Md BT" pitchFamily="34" charset="0"/>
              </a:rPr>
              <a:t>SERVICE</a:t>
            </a:r>
          </a:p>
          <a:p>
            <a:pPr algn="ctr">
              <a:spcAft>
                <a:spcPts val="600"/>
              </a:spcAft>
            </a:pPr>
            <a:r>
              <a:rPr lang="en-US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ankGothic Md BT" pitchFamily="34" charset="0"/>
              </a:rPr>
              <a:t>Kolkata</a:t>
            </a:r>
          </a:p>
          <a:p>
            <a:pPr algn="ctr">
              <a:spcAft>
                <a:spcPts val="1200"/>
              </a:spcAft>
            </a:pPr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wis721 Ex BT" pitchFamily="34" charset="0"/>
              </a:rPr>
              <a:t>A  Profile</a:t>
            </a:r>
          </a:p>
          <a:p>
            <a:pPr algn="ctr"/>
            <a:r>
              <a:rPr lang="en-US" sz="1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Rounded MT Bold" pitchFamily="34" charset="0"/>
              </a:rPr>
              <a:t>SEPTEMBER 2023</a:t>
            </a:r>
            <a:endParaRPr lang="en-US" sz="1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Rounded MT Bold" pitchFamily="34" charset="0"/>
            </a:endParaRPr>
          </a:p>
        </p:txBody>
      </p:sp>
      <p:pic>
        <p:nvPicPr>
          <p:cNvPr id="5" name="Picture 4" descr="logo1-IES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609600"/>
            <a:ext cx="1258824" cy="912191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500"/>
                            </p:stCondLst>
                            <p:childTnLst>
                              <p:par>
                                <p:cTn id="1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0"/>
                            </p:stCondLst>
                            <p:childTnLst>
                              <p:par>
                                <p:cTn id="18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0"/>
            <a:ext cx="9144000" cy="707886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wis721 Ex BT" pitchFamily="34" charset="0"/>
              </a:rPr>
              <a:t>Exhibit – 05</a:t>
            </a:r>
          </a:p>
          <a:p>
            <a:pPr algn="ctr"/>
            <a:r>
              <a:rPr lang="en-US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wis721 Ex BT" pitchFamily="34" charset="0"/>
              </a:rPr>
              <a:t>SETTLING </a:t>
            </a:r>
            <a:r>
              <a:rPr lang="en-US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wis721 Ex BT" pitchFamily="34" charset="0"/>
              </a:rPr>
              <a:t>BIN</a:t>
            </a:r>
            <a:endParaRPr lang="en-US" sz="1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Swis721 Ex BT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rcRect l="16653" t="4031" r="16437" b="12055"/>
          <a:stretch>
            <a:fillRect/>
          </a:stretch>
        </p:blipFill>
        <p:spPr>
          <a:xfrm>
            <a:off x="409239" y="914400"/>
            <a:ext cx="8429961" cy="5943600"/>
          </a:xfrm>
          <a:prstGeom prst="rect">
            <a:avLst/>
          </a:prstGeom>
        </p:spPr>
      </p:pic>
    </p:spTree>
  </p:cSld>
  <p:clrMapOvr>
    <a:masterClrMapping/>
  </p:clrMapOvr>
  <p:transition spd="med" advTm="15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0"/>
            <a:ext cx="9144000" cy="707886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wis721 Ex BT" pitchFamily="34" charset="0"/>
              </a:rPr>
              <a:t>Exhibit – 06</a:t>
            </a:r>
          </a:p>
          <a:p>
            <a:pPr algn="ctr"/>
            <a:r>
              <a:rPr lang="en-US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wis721 Ex BT" pitchFamily="34" charset="0"/>
              </a:rPr>
              <a:t>PLAN OF CLARIFIER</a:t>
            </a:r>
            <a:endParaRPr lang="en-US" sz="1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Swis721 Ex BT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rcRect l="16815" t="6717" r="16856" b="15506"/>
          <a:stretch>
            <a:fillRect/>
          </a:stretch>
        </p:blipFill>
        <p:spPr>
          <a:xfrm>
            <a:off x="73605" y="914400"/>
            <a:ext cx="9016614" cy="5943600"/>
          </a:xfrm>
          <a:prstGeom prst="rect">
            <a:avLst/>
          </a:prstGeom>
        </p:spPr>
      </p:pic>
    </p:spTree>
  </p:cSld>
  <p:clrMapOvr>
    <a:masterClrMapping/>
  </p:clrMapOvr>
  <p:transition spd="med" advTm="14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0"/>
            <a:ext cx="9144000" cy="707886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wis721 Ex BT" pitchFamily="34" charset="0"/>
              </a:rPr>
              <a:t>Exhibit – 07</a:t>
            </a:r>
          </a:p>
          <a:p>
            <a:pPr algn="ctr"/>
            <a:r>
              <a:rPr lang="en-US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wis721 Ex BT" pitchFamily="34" charset="0"/>
              </a:rPr>
              <a:t>GA OF ASH WATER PUMP HOUSE - plan</a:t>
            </a:r>
            <a:endParaRPr lang="en-US" sz="1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Swis721 Ex BT" pitchFamily="34" charset="0"/>
            </a:endParaRPr>
          </a:p>
        </p:txBody>
      </p:sp>
      <p:pic>
        <p:nvPicPr>
          <p:cNvPr id="6" name="Picture 5" descr="AWPH_STII_Sh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95400"/>
            <a:ext cx="9144000" cy="5023669"/>
          </a:xfrm>
          <a:prstGeom prst="rect">
            <a:avLst/>
          </a:prstGeom>
        </p:spPr>
      </p:pic>
    </p:spTree>
  </p:cSld>
  <p:clrMapOvr>
    <a:masterClrMapping/>
  </p:clrMapOvr>
  <p:transition advTm="15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0"/>
            <a:ext cx="9144000" cy="707886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wis721 Ex BT" pitchFamily="34" charset="0"/>
              </a:rPr>
              <a:t>Exhibit – 08</a:t>
            </a:r>
          </a:p>
          <a:p>
            <a:pPr algn="ctr"/>
            <a:r>
              <a:rPr lang="en-US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wis721 Ex BT" pitchFamily="34" charset="0"/>
              </a:rPr>
              <a:t>GA OF ASH WATER PUMP HOUSE - section</a:t>
            </a:r>
            <a:endParaRPr lang="en-US" sz="1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Swis721 Ex BT" pitchFamily="34" charset="0"/>
            </a:endParaRPr>
          </a:p>
        </p:txBody>
      </p:sp>
      <p:pic>
        <p:nvPicPr>
          <p:cNvPr id="3" name="Picture 2" descr="AWPH_STII_Sh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990600"/>
            <a:ext cx="8077200" cy="5741131"/>
          </a:xfrm>
          <a:prstGeom prst="rect">
            <a:avLst/>
          </a:prstGeom>
        </p:spPr>
      </p:pic>
    </p:spTree>
  </p:cSld>
  <p:clrMapOvr>
    <a:masterClrMapping/>
  </p:clrMapOvr>
  <p:transition spd="med" advTm="1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0"/>
            <a:ext cx="9144000" cy="707886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wis721 Ex BT" pitchFamily="34" charset="0"/>
              </a:rPr>
              <a:t>Exhibit – 09</a:t>
            </a:r>
          </a:p>
          <a:p>
            <a:pPr algn="ctr"/>
            <a:r>
              <a:rPr lang="en-US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wis721 Ex BT" pitchFamily="34" charset="0"/>
              </a:rPr>
              <a:t>SLFD HCSD SYSTEM</a:t>
            </a:r>
            <a:endParaRPr lang="en-US" sz="1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Swis721 Ex BT" pitchFamily="34" charset="0"/>
            </a:endParaRPr>
          </a:p>
        </p:txBody>
      </p:sp>
      <p:pic>
        <p:nvPicPr>
          <p:cNvPr id="3" name="Picture 2" descr="HCSD SL-1(R-2)-Mod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990600"/>
            <a:ext cx="8077200" cy="5805719"/>
          </a:xfrm>
          <a:prstGeom prst="rect">
            <a:avLst/>
          </a:prstGeom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0"/>
            <a:ext cx="9144000" cy="707886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wis721 Ex BT" pitchFamily="34" charset="0"/>
              </a:rPr>
              <a:t>Exhibit – 10</a:t>
            </a:r>
          </a:p>
          <a:p>
            <a:pPr algn="ctr"/>
            <a:r>
              <a:rPr lang="en-US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wis721 Ex BT" pitchFamily="34" charset="0"/>
              </a:rPr>
              <a:t>GA &amp; LAYOUT OF HCSD SYSTEM</a:t>
            </a:r>
            <a:endParaRPr lang="en-US" sz="1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Swis721 Ex BT" pitchFamily="34" charset="0"/>
            </a:endParaRPr>
          </a:p>
        </p:txBody>
      </p:sp>
      <p:pic>
        <p:nvPicPr>
          <p:cNvPr id="3" name="Picture 2" descr="GA &amp; LAYOUT OF HCSD SYSTEM-1-Mod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990600"/>
            <a:ext cx="8077200" cy="5805720"/>
          </a:xfrm>
          <a:prstGeom prst="rect">
            <a:avLst/>
          </a:prstGeom>
        </p:spPr>
      </p:pic>
    </p:spTree>
  </p:cSld>
  <p:clrMapOvr>
    <a:masterClrMapping/>
  </p:clrMapOvr>
  <p:transition spd="med" advTm="15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0"/>
            <a:ext cx="9144000" cy="707886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wis721 Ex BT" pitchFamily="34" charset="0"/>
              </a:rPr>
              <a:t>Exhibit – 11</a:t>
            </a:r>
          </a:p>
          <a:p>
            <a:pPr algn="ctr"/>
            <a:r>
              <a:rPr lang="en-US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wis721 Ex BT" pitchFamily="34" charset="0"/>
              </a:rPr>
              <a:t>GA of vacuum pump house - PLAN</a:t>
            </a:r>
            <a:endParaRPr lang="en-US" sz="1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Swis721 Ex BT" pitchFamily="34" charset="0"/>
            </a:endParaRPr>
          </a:p>
        </p:txBody>
      </p:sp>
      <p:pic>
        <p:nvPicPr>
          <p:cNvPr id="3" name="Picture 2" descr="Vacuum Pump House Pl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985395"/>
            <a:ext cx="8763000" cy="5872605"/>
          </a:xfrm>
          <a:prstGeom prst="rect">
            <a:avLst/>
          </a:prstGeom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0"/>
            <a:ext cx="9144000" cy="707886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wis721 Ex BT" pitchFamily="34" charset="0"/>
              </a:rPr>
              <a:t>Exhibit – 12</a:t>
            </a:r>
          </a:p>
          <a:p>
            <a:pPr algn="ctr"/>
            <a:r>
              <a:rPr lang="en-US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wis721 Ex BT" pitchFamily="34" charset="0"/>
              </a:rPr>
              <a:t>GA of vacuum pump house - SECTION</a:t>
            </a:r>
            <a:endParaRPr lang="en-US" sz="1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Swis721 Ex BT" pitchFamily="34" charset="0"/>
            </a:endParaRPr>
          </a:p>
        </p:txBody>
      </p:sp>
      <p:pic>
        <p:nvPicPr>
          <p:cNvPr id="3" name="Picture 2" descr="Vacuum Pump House Sec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990600"/>
            <a:ext cx="8610600" cy="5798834"/>
          </a:xfrm>
          <a:prstGeom prst="rect">
            <a:avLst/>
          </a:prstGeom>
        </p:spPr>
      </p:pic>
    </p:spTree>
  </p:cSld>
  <p:clrMapOvr>
    <a:masterClrMapping/>
  </p:clrMapOvr>
  <p:transition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0"/>
            <a:ext cx="9144000" cy="707886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wis721 Ex BT" pitchFamily="34" charset="0"/>
              </a:rPr>
              <a:t>Exhibit – 13</a:t>
            </a:r>
          </a:p>
          <a:p>
            <a:pPr algn="ctr"/>
            <a:r>
              <a:rPr lang="en-US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wis721 Ex BT" pitchFamily="34" charset="0"/>
              </a:rPr>
              <a:t>GA of COMPRESSOR HOUSE</a:t>
            </a:r>
            <a:endParaRPr lang="en-US" sz="1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Swis721 Ex BT" pitchFamily="34" charset="0"/>
            </a:endParaRPr>
          </a:p>
        </p:txBody>
      </p:sp>
      <p:pic>
        <p:nvPicPr>
          <p:cNvPr id="4" name="Picture 3" descr="COMPRESSOR HOU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019418"/>
            <a:ext cx="8153400" cy="5762382"/>
          </a:xfrm>
          <a:prstGeom prst="rect">
            <a:avLst/>
          </a:prstGeom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0"/>
            <a:ext cx="7620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 rot="16200000">
            <a:off x="-2650671" y="2828835"/>
            <a:ext cx="6858002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Rounded MT Bold" pitchFamily="34" charset="0"/>
              </a:rPr>
              <a:t>Members  Responsible </a:t>
            </a:r>
            <a:br>
              <a:rPr 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Rounded MT Bold" pitchFamily="34" charset="0"/>
              </a:rPr>
            </a:br>
            <a:r>
              <a:rPr 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Rounded MT Bold" pitchFamily="34" charset="0"/>
              </a:rPr>
              <a:t>for  Operation</a:t>
            </a:r>
            <a:endParaRPr lang="en-US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600200" y="304800"/>
            <a:ext cx="70104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Dibyendu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Basu</a:t>
            </a:r>
            <a:endParaRPr kumimoji="0" lang="en-US" sz="2000" b="0" i="0" strike="noStrike" kern="1200" cap="none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Narrow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</a:rPr>
              <a:t>45 years experience in Engineering and O&amp;M in Development Consultant &amp; as Managing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</a:rPr>
              <a:t> Director in DC Industrial Plant Services Pvt. Ltd.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Narrow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600200" y="1371600"/>
            <a:ext cx="7010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  <a:latin typeface="Arial Rounded MT Bold" pitchFamily="34" charset="0"/>
              </a:rPr>
              <a:t>Amit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  <a:latin typeface="Arial Rounded MT Bold" pitchFamily="34" charset="0"/>
              </a:rPr>
              <a:t>Biswas</a:t>
            </a:r>
            <a:endParaRPr kumimoji="0" lang="en-US" sz="2000" b="0" i="0" strike="noStrike" kern="1200" cap="none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Arial Narrow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</a:rPr>
              <a:t>40 years experience in Engineering in Development Consultant &amp; former 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</a:rPr>
              <a:t>Director, Mechanical Design in DC Industrial Plant Services Pvt. Ltd.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Narrow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600200" y="2438400"/>
            <a:ext cx="701040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000" dirty="0" err="1" smtClean="0">
                <a:solidFill>
                  <a:srgbClr val="0070C0"/>
                </a:solidFill>
                <a:latin typeface="Arial Rounded MT Bold" pitchFamily="34" charset="0"/>
              </a:rPr>
              <a:t>Debasish</a:t>
            </a:r>
            <a:r>
              <a:rPr lang="en-US" sz="2000" dirty="0" smtClean="0">
                <a:solidFill>
                  <a:srgbClr val="0070C0"/>
                </a:solidFill>
                <a:latin typeface="Arial Rounded MT Bold" pitchFamily="34" charset="0"/>
              </a:rPr>
              <a:t> Bhattacharyya</a:t>
            </a:r>
            <a:endParaRPr kumimoji="0" lang="en-US" sz="2000" b="0" i="0" strike="noStrike" kern="1200" cap="none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Narrow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 smtClean="0">
                <a:solidFill>
                  <a:srgbClr val="002060"/>
                </a:solidFill>
                <a:latin typeface="Arial Narrow" pitchFamily="34" charset="0"/>
              </a:rPr>
              <a:t>35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</a:rPr>
              <a:t> years experience in Engineering in Development Consultant &amp; former 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</a:rPr>
              <a:t>ED, Mechanical Design in DC Industrial Plant Services Pvt. Ltd.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Narrow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600200" y="3657600"/>
            <a:ext cx="7010400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Sunil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Ghosh</a:t>
            </a:r>
            <a:endParaRPr kumimoji="0" lang="en-US" b="0" i="0" strike="noStrike" kern="1200" cap="none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 Narrow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 smtClean="0">
                <a:solidFill>
                  <a:srgbClr val="002060"/>
                </a:solidFill>
                <a:latin typeface="Arial Narrow" pitchFamily="34" charset="0"/>
              </a:rPr>
              <a:t>37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</a:rPr>
              <a:t> years experience in Engineering in Development Consultant &amp; former 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</a:rPr>
              <a:t>GM, Mechanical Design in DC Industrial Plant Services Pvt. Ltd.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Narrow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600200" y="4724400"/>
            <a:ext cx="7010400" cy="838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Subhendu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Ghosh</a:t>
            </a:r>
            <a:endParaRPr kumimoji="0" lang="en-US" b="0" i="0" strike="noStrike" kern="1200" cap="none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Arial Narrow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</a:rPr>
              <a:t>20 years experience as General Manager (Operation &amp; Maintenance)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</a:rPr>
              <a:t> in DC Industrial Plant Services Pvt. Ltd.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Narrow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600200" y="5715000"/>
            <a:ext cx="7010400" cy="838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>
                <a:solidFill>
                  <a:srgbClr val="002060"/>
                </a:solidFill>
                <a:latin typeface="Arial Rounded MT Bold" pitchFamily="34" charset="0"/>
              </a:rPr>
              <a:t>Debaprasad</a:t>
            </a:r>
            <a:r>
              <a:rPr lang="en-US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 Rounded MT Bold" pitchFamily="34" charset="0"/>
              </a:rPr>
              <a:t>Mukherjee</a:t>
            </a:r>
            <a:endParaRPr kumimoji="0" lang="en-US" b="0" i="0" strike="noStrike" kern="1200" cap="none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Narrow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</a:rPr>
              <a:t>20 years experience as Asst. General Manager (Mechanical Design)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</a:rPr>
              <a:t> in DC Industrial Plant Services Pvt. Ltd.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Narrow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 advTm="14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50"/>
                            </p:stCondLst>
                            <p:childTnLst>
                              <p:par>
                                <p:cTn id="1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950"/>
                            </p:stCondLst>
                            <p:childTnLst>
                              <p:par>
                                <p:cTn id="16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950"/>
                            </p:stCondLst>
                            <p:childTnLst>
                              <p:par>
                                <p:cTn id="2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950"/>
                            </p:stCondLst>
                            <p:childTnLst>
                              <p:par>
                                <p:cTn id="26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950"/>
                            </p:stCondLst>
                            <p:childTnLst>
                              <p:par>
                                <p:cTn id="3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950"/>
                            </p:stCondLst>
                            <p:childTnLst>
                              <p:par>
                                <p:cTn id="36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5800" y="0"/>
            <a:ext cx="82296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>
            <a:spLocks/>
          </p:cNvSpPr>
          <p:nvPr/>
        </p:nvSpPr>
        <p:spPr>
          <a:xfrm rot="16200000">
            <a:off x="-2824901" y="3063240"/>
            <a:ext cx="6858002" cy="7315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Rounded MT Bold" pitchFamily="34" charset="0"/>
              </a:rPr>
              <a:t>The Company</a:t>
            </a:r>
            <a:endParaRPr lang="en-US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381000"/>
            <a:ext cx="7239000" cy="457200"/>
          </a:xfrm>
          <a:effectLst/>
        </p:spPr>
        <p:txBody>
          <a:bodyPr/>
          <a:lstStyle/>
          <a:p>
            <a:r>
              <a:rPr lang="en-US" sz="2400" dirty="0" smtClean="0">
                <a:solidFill>
                  <a:srgbClr val="002060"/>
                </a:solidFill>
                <a:latin typeface="Arial Rounded MT Bold" pitchFamily="34" charset="0"/>
              </a:rPr>
              <a:t>Incorporated in 2018.</a:t>
            </a:r>
          </a:p>
          <a:p>
            <a:endParaRPr lang="en-US" dirty="0">
              <a:latin typeface="Arial Rounded MT Bold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90600" y="914400"/>
            <a:ext cx="7239000" cy="838200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 Rounded MT Bold" pitchFamily="34" charset="0"/>
              </a:rPr>
              <a:t>The entrepreneurs belong to the technical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 Rounded MT Bold" pitchFamily="34" charset="0"/>
              </a:rPr>
              <a:t>fraternity with rich working experience.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2400" dirty="0">
              <a:solidFill>
                <a:schemeClr val="accent3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90600" y="1981200"/>
            <a:ext cx="7239000" cy="457200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u="sng" dirty="0" smtClean="0">
                <a:solidFill>
                  <a:srgbClr val="0070C0"/>
                </a:solidFill>
                <a:latin typeface="Arial Rounded MT Bold" pitchFamily="34" charset="0"/>
              </a:rPr>
              <a:t>Services Include: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2400" dirty="0">
              <a:solidFill>
                <a:schemeClr val="accent3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371600" y="2362200"/>
            <a:ext cx="7239000" cy="1143000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Swis721 Cn BT" pitchFamily="34" charset="0"/>
              </a:rPr>
              <a:t>Engineering Service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Swis721 Cn BT" pitchFamily="34" charset="0"/>
              </a:rPr>
              <a:t>Support Services for Inspection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Swis721 Cn BT" pitchFamily="34" charset="0"/>
              </a:rPr>
              <a:t>Commissioning Service to Ash Handling Plant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2400" dirty="0">
              <a:solidFill>
                <a:schemeClr val="accent3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990600" y="3810000"/>
            <a:ext cx="7239000" cy="457200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u="sng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Working Experience with: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2400" dirty="0">
              <a:solidFill>
                <a:schemeClr val="accent3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371600" y="4191000"/>
            <a:ext cx="7543800" cy="2209800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Swis721 Cn BT" pitchFamily="34" charset="0"/>
              </a:rPr>
              <a:t>National Thermal Power Corporation (NTPC)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Swis721 Cn BT" pitchFamily="34" charset="0"/>
              </a:rPr>
              <a:t>West Bengal Power Development Corporation (WBPDCL)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Swis721 Cn BT" pitchFamily="34" charset="0"/>
              </a:rPr>
              <a:t>Development Consultants Pvt. Ltd. (DCPL)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Swis721 Cn BT" pitchFamily="34" charset="0"/>
              </a:rPr>
              <a:t>Larsen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Swis721 Cn BT" pitchFamily="34" charset="0"/>
              </a:rPr>
              <a:t>Tubro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Swis721 Cn BT" pitchFamily="34" charset="0"/>
              </a:rPr>
              <a:t> (L&amp;T)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Swis721 Cn BT" pitchFamily="34" charset="0"/>
              </a:rPr>
              <a:t>Technip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Swis721 Cn BT" pitchFamily="34" charset="0"/>
              </a:rPr>
              <a:t> Germany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Swis721 Cn BT" pitchFamily="34" charset="0"/>
              </a:rPr>
              <a:t>DC Industrial Plant Services Pvt. Ltd. (DCIPS)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2400" dirty="0">
              <a:solidFill>
                <a:schemeClr val="accent3">
                  <a:lumMod val="50000"/>
                </a:schemeClr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 spd="slow" advTm="5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50"/>
                            </p:stCondLst>
                            <p:childTnLst>
                              <p:par>
                                <p:cTn id="12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2" animBg="1"/>
      <p:bldP spid="3" grpId="0" build="p"/>
      <p:bldP spid="7" grpId="0" build="p"/>
      <p:bldP spid="8" grpId="0" build="p"/>
      <p:bldP spid="9" grpId="0" build="p"/>
      <p:bldP spid="10" grpId="0" build="p"/>
      <p:bldP spid="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0"/>
            <a:ext cx="82296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066800" y="228600"/>
            <a:ext cx="7239000" cy="838200"/>
          </a:xfrm>
          <a:prstGeom prst="rect">
            <a:avLst/>
          </a:prstGeom>
          <a:effectLst/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IES Business Vision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— 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Mindset of Delivering Technical Superiority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2" name="Rectangle 1"/>
          <p:cNvSpPr>
            <a:spLocks/>
          </p:cNvSpPr>
          <p:nvPr/>
        </p:nvSpPr>
        <p:spPr>
          <a:xfrm rot="16200000">
            <a:off x="-2834640" y="3063237"/>
            <a:ext cx="6858002" cy="7315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wis721 Ex BT" pitchFamily="34" charset="0"/>
              </a:rPr>
              <a:t>Strengths</a:t>
            </a:r>
            <a:endParaRPr lang="en-US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Swis721 Ex BT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66800" y="2819400"/>
            <a:ext cx="7239000" cy="533400"/>
          </a:xfrm>
          <a:prstGeom prst="rect">
            <a:avLst/>
          </a:prstGeom>
          <a:effectLst/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Pioneering Indigenous Technologies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066800" y="3352800"/>
            <a:ext cx="7239000" cy="533400"/>
          </a:xfrm>
          <a:prstGeom prst="rect">
            <a:avLst/>
          </a:prstGeom>
          <a:effectLst/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Design Capabilities include: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447800" y="3733800"/>
            <a:ext cx="7543800" cy="2971800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Swis721 Cn BT" pitchFamily="34" charset="0"/>
              </a:rPr>
              <a:t>Water Supply &amp; Recovery 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Swis721 Cn BT" pitchFamily="34" charset="0"/>
              </a:rPr>
              <a:t>system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Swis721 Cn BT" pitchFamily="34" charset="0"/>
              </a:rPr>
              <a:t>Material Handling Systems be it pneumatic or hydraulic or 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Swis721 Cn BT" pitchFamily="34" charset="0"/>
              </a:rPr>
              <a:t>mechanical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Swis721 Cn BT" pitchFamily="34" charset="0"/>
              </a:rPr>
              <a:t>Plant Compressed Air Supply &amp; Distribution 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Swis721 Cn BT" pitchFamily="34" charset="0"/>
              </a:rPr>
              <a:t>system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Swis721 Cn BT" pitchFamily="34" charset="0"/>
              </a:rPr>
              <a:t>Cross-country Water &amp; Slurry Pumping System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Swis721 Cn BT" pitchFamily="34" charset="0"/>
              </a:rPr>
              <a:t>Miscellaneous Slurry Handling 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Swis721 Cn BT" pitchFamily="34" charset="0"/>
              </a:rPr>
              <a:t>Systems &amp; Garlanding of Disposal Pond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Swis721 Cn BT" pitchFamily="34" charset="0"/>
              </a:rPr>
              <a:t>Fuel Oil Handling 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Swis721 Cn BT" pitchFamily="34" charset="0"/>
              </a:rPr>
              <a:t>system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Swis721 Cn BT" pitchFamily="34" charset="0"/>
              </a:rPr>
              <a:t>Air Conditioning 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Swis721 Cn BT" pitchFamily="34" charset="0"/>
              </a:rPr>
              <a:t>system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Swis721 Cn BT" pitchFamily="34" charset="0"/>
              </a:rPr>
              <a:t>Ventilation 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Swis721 Cn BT" pitchFamily="34" charset="0"/>
              </a:rPr>
              <a:t>system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2400" dirty="0">
              <a:solidFill>
                <a:schemeClr val="accent3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066800" y="1066800"/>
            <a:ext cx="7239000" cy="1143000"/>
          </a:xfrm>
          <a:prstGeom prst="rect">
            <a:avLst/>
          </a:prstGeom>
          <a:effectLst/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Competent People — Availability of Engineers, Designers &amp; Drafting people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upto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40 years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of experience with rich knowledge of Engineering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066800" y="2286000"/>
            <a:ext cx="7239000" cy="533400"/>
          </a:xfrm>
          <a:prstGeom prst="rect">
            <a:avLst/>
          </a:prstGeom>
          <a:effectLst/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Availability of large Data Bank</a:t>
            </a:r>
          </a:p>
        </p:txBody>
      </p:sp>
    </p:spTree>
  </p:cSld>
  <p:clrMapOvr>
    <a:masterClrMapping/>
  </p:clrMapOvr>
  <p:transition spd="med" advTm="50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1" animBg="1"/>
      <p:bldP spid="7" grpId="0" build="p"/>
      <p:bldP spid="9" grpId="0" uiExpand="1" build="p"/>
      <p:bldP spid="10" grpId="0" build="p"/>
      <p:bldP spid="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600" y="0"/>
            <a:ext cx="7543800" cy="6825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chemeClr val="bg2">
                  <a:lumMod val="9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>
            <a:spLocks/>
          </p:cNvSpPr>
          <p:nvPr/>
        </p:nvSpPr>
        <p:spPr>
          <a:xfrm rot="16200000">
            <a:off x="-2560321" y="2788921"/>
            <a:ext cx="6858002" cy="128016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Capability in</a:t>
            </a:r>
          </a:p>
          <a:p>
            <a:pPr algn="ctr">
              <a:spcAft>
                <a:spcPts val="1200"/>
              </a:spcAft>
            </a:pP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Design Engineering</a:t>
            </a:r>
            <a:endParaRPr lang="en-US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600200" y="304800"/>
            <a:ext cx="7010400" cy="6324600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Aft>
                <a:spcPts val="1200"/>
              </a:spcAft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Swis721 Cn BT" pitchFamily="34" charset="0"/>
              </a:rPr>
              <a:t>Preparation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Swis721 Cn BT" pitchFamily="34" charset="0"/>
              </a:rPr>
              <a:t>of Design Basis Report.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q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Swis721 Cn BT" pitchFamily="34" charset="0"/>
              </a:rPr>
              <a:t>Basic Engineering &amp; Detail engineering in offsite facilities.</a:t>
            </a:r>
          </a:p>
          <a:p>
            <a:pPr marL="342900" lvl="0" indent="-342900">
              <a:spcAft>
                <a:spcPts val="1200"/>
              </a:spcAft>
              <a:buFont typeface="Wingdings" pitchFamily="2" charset="2"/>
              <a:buChar char="q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Swis721 Cn BT" pitchFamily="34" charset="0"/>
              </a:rPr>
              <a:t>Preparation of single line flow diagrams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Swis721 Cn BT" pitchFamily="34" charset="0"/>
              </a:rPr>
              <a:t>.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q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Swis721 Cn BT" pitchFamily="34" charset="0"/>
              </a:rPr>
              <a:t>Preparation of layout drawings related to equipment housing</a:t>
            </a:r>
          </a:p>
          <a:p>
            <a:pPr marL="342900" lvl="0" indent="-342900">
              <a:spcAft>
                <a:spcPts val="1200"/>
              </a:spcAft>
              <a:buFont typeface="Wingdings" pitchFamily="2" charset="2"/>
              <a:buChar char="q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Swis721 Cn BT" pitchFamily="34" charset="0"/>
              </a:rPr>
              <a:t>Equipment layout and related piping configuration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Swis721 Cn BT" pitchFamily="34" charset="0"/>
              </a:rPr>
              <a:t>.</a:t>
            </a:r>
          </a:p>
          <a:p>
            <a:pPr marL="342900" lvl="0" indent="-342900">
              <a:spcAft>
                <a:spcPts val="1200"/>
              </a:spcAft>
              <a:buFont typeface="Wingdings" pitchFamily="2" charset="2"/>
              <a:buChar char="q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Swis721 Cn BT" pitchFamily="34" charset="0"/>
              </a:rPr>
              <a:t>Piping layout on piping racks, inter building connection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Swis721 Cn BT" pitchFamily="34" charset="0"/>
              </a:rPr>
              <a:t>.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q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Swis721 Cn BT" pitchFamily="34" charset="0"/>
              </a:rPr>
              <a:t>Cross-country water &amp; slurry piping layouts with support details</a:t>
            </a:r>
          </a:p>
          <a:p>
            <a:pPr marL="342900" lvl="0" indent="-342900">
              <a:spcAft>
                <a:spcPts val="1200"/>
              </a:spcAft>
              <a:buFont typeface="Wingdings" pitchFamily="2" charset="2"/>
              <a:buChar char="q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Swis721 Cn BT" pitchFamily="34" charset="0"/>
              </a:rPr>
              <a:t>Preparation of equipment specification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Swis721 Cn BT" pitchFamily="34" charset="0"/>
              </a:rPr>
              <a:t>eg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Swis721 Cn BT" pitchFamily="34" charset="0"/>
              </a:rPr>
              <a:t>. pumps, blowers, compressors,  HVAC system etc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Swis721 Cn BT" pitchFamily="34" charset="0"/>
              </a:rPr>
              <a:t>.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q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Swis721 Cn BT" pitchFamily="34" charset="0"/>
              </a:rPr>
              <a:t>Review of Vendors’ offers.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q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Swis721 Cn BT" pitchFamily="34" charset="0"/>
              </a:rPr>
              <a:t>Assistance in vendor selection and order placement.</a:t>
            </a:r>
          </a:p>
          <a:p>
            <a:pPr marL="342900" lvl="0" indent="-342900">
              <a:spcAft>
                <a:spcPts val="1200"/>
              </a:spcAft>
              <a:buFont typeface="Wingdings" pitchFamily="2" charset="2"/>
              <a:buChar char="q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Swis721 Cn BT" pitchFamily="34" charset="0"/>
              </a:rPr>
              <a:t>Review of vendor’s Drawings &amp; Data-Sheets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Swis721 Cn BT" pitchFamily="34" charset="0"/>
              </a:rPr>
              <a:t>.</a:t>
            </a:r>
          </a:p>
          <a:p>
            <a:pPr marL="342900" lvl="0" indent="-342900">
              <a:spcAft>
                <a:spcPts val="1200"/>
              </a:spcAft>
              <a:buFont typeface="Wingdings" pitchFamily="2" charset="2"/>
              <a:buChar char="q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Swis721 Cn BT" pitchFamily="34" charset="0"/>
              </a:rPr>
              <a:t>Preparation of Bill of Material and take-off schedule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Swis721 Cn BT" pitchFamily="34" charset="0"/>
              </a:rPr>
              <a:t>.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Swis721 Cn BT" pitchFamily="34" charset="0"/>
              </a:rPr>
              <a:t>Preparation of Civil Assignment drawings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Swis721 Cn BT" pitchFamily="34" charset="0"/>
              </a:rPr>
              <a:t>.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Swis721 Cn BT" pitchFamily="34" charset="0"/>
            </a:endParaRPr>
          </a:p>
        </p:txBody>
      </p:sp>
    </p:spTree>
  </p:cSld>
  <p:clrMapOvr>
    <a:masterClrMapping/>
  </p:clrMapOvr>
  <p:transition spd="slow" advTm="50000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400"/>
                            </p:stCondLst>
                            <p:childTnLst>
                              <p:par>
                                <p:cTn id="12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400"/>
                            </p:stCondLst>
                            <p:childTnLst>
                              <p:par>
                                <p:cTn id="17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400"/>
                            </p:stCondLst>
                            <p:childTnLst>
                              <p:par>
                                <p:cTn id="22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400"/>
                            </p:stCondLst>
                            <p:childTnLst>
                              <p:par>
                                <p:cTn id="27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400"/>
                            </p:stCondLst>
                            <p:childTnLst>
                              <p:par>
                                <p:cTn id="32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400"/>
                            </p:stCondLst>
                            <p:childTnLst>
                              <p:par>
                                <p:cTn id="37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400"/>
                            </p:stCondLst>
                            <p:childTnLst>
                              <p:par>
                                <p:cTn id="42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400"/>
                            </p:stCondLst>
                            <p:childTnLst>
                              <p:par>
                                <p:cTn id="47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8400"/>
                            </p:stCondLst>
                            <p:childTnLst>
                              <p:par>
                                <p:cTn id="52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400"/>
                            </p:stCondLst>
                            <p:childTnLst>
                              <p:par>
                                <p:cTn id="57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2400"/>
                            </p:stCondLst>
                            <p:childTnLst>
                              <p:par>
                                <p:cTn id="62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4400"/>
                            </p:stCondLst>
                            <p:childTnLst>
                              <p:par>
                                <p:cTn id="67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6400"/>
                            </p:stCondLst>
                            <p:childTnLst>
                              <p:par>
                                <p:cTn id="72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0"/>
            <a:ext cx="8001000" cy="6825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chemeClr val="bg2">
                  <a:lumMod val="9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>
            <a:spLocks/>
          </p:cNvSpPr>
          <p:nvPr/>
        </p:nvSpPr>
        <p:spPr>
          <a:xfrm rot="16200000">
            <a:off x="-2792046" y="3063236"/>
            <a:ext cx="6858002" cy="73152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600" dirty="0" smtClean="0">
                <a:ln w="18415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Orders Executed</a:t>
            </a:r>
            <a:endParaRPr lang="en-US" sz="3600" dirty="0">
              <a:ln w="18415" cmpd="sng">
                <a:noFill/>
                <a:prstDash val="solid"/>
              </a:ln>
              <a:solidFill>
                <a:srgbClr val="FFFF99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371600" y="1905000"/>
            <a:ext cx="7239000" cy="3276600"/>
          </a:xfrm>
          <a:prstGeom prst="rect">
            <a:avLst/>
          </a:prstGeom>
          <a:effectLst/>
        </p:spPr>
        <p:txBody>
          <a:bodyPr/>
          <a:lstStyle/>
          <a:p>
            <a:pPr marR="0" lvl="0" indent="548640" algn="l" defTabSz="914400" rtl="0" eaLnBrk="1" fontAlgn="auto" latinLnBrk="0" hangingPunct="1">
              <a:lnSpc>
                <a:spcPts val="3500"/>
              </a:lnSpc>
              <a:spcAft>
                <a:spcPts val="30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C014F"/>
                </a:solidFill>
                <a:effectLst/>
                <a:uLnTx/>
                <a:uFillTx/>
                <a:latin typeface="Swis721 Cn BT" pitchFamily="34" charset="0"/>
              </a:rPr>
              <a:t>IES has bagged till date orders amounting to about 4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C014F"/>
                </a:solidFill>
                <a:effectLst/>
                <a:uLnTx/>
                <a:uFillTx/>
                <a:latin typeface="Swis721 Cn BT" pitchFamily="34" charset="0"/>
              </a:rPr>
              <a:t>crores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C014F"/>
                </a:solidFill>
                <a:effectLst/>
                <a:uLnTx/>
                <a:uFillTx/>
                <a:latin typeface="Swis721 Cn BT" pitchFamily="34" charset="0"/>
              </a:rPr>
              <a:t> out of which exports worth about 82 thousand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C014F"/>
                </a:solidFill>
                <a:effectLst/>
                <a:uLnTx/>
                <a:uFillTx/>
                <a:latin typeface="Swis721 Cn BT" pitchFamily="34" charset="0"/>
              </a:rPr>
              <a:t> Euros (which includes spares supply also).</a:t>
            </a:r>
          </a:p>
          <a:p>
            <a:pPr indent="548640">
              <a:lnSpc>
                <a:spcPts val="3500"/>
              </a:lnSpc>
              <a:spcAft>
                <a:spcPts val="3000"/>
              </a:spcAft>
              <a:buFont typeface="Wingdings" pitchFamily="2" charset="2"/>
              <a:buChar char="Ø"/>
            </a:pPr>
            <a:r>
              <a:rPr lang="en-US" sz="2400" baseline="0" dirty="0" smtClean="0">
                <a:solidFill>
                  <a:srgbClr val="0C014F"/>
                </a:solidFill>
                <a:latin typeface="Swis721 Cn BT" pitchFamily="34" charset="0"/>
              </a:rPr>
              <a:t>Presently,</a:t>
            </a:r>
            <a:r>
              <a:rPr lang="en-US" sz="2400" dirty="0" smtClean="0">
                <a:solidFill>
                  <a:srgbClr val="0C014F"/>
                </a:solidFill>
                <a:latin typeface="Swis721 Cn BT" pitchFamily="34" charset="0"/>
              </a:rPr>
              <a:t> </a:t>
            </a:r>
            <a:r>
              <a:rPr lang="en-US" sz="2400" dirty="0">
                <a:solidFill>
                  <a:srgbClr val="0C014F"/>
                </a:solidFill>
                <a:latin typeface="Swis721 Cn BT" pitchFamily="34" charset="0"/>
              </a:rPr>
              <a:t>IES is in the process of completing detail engineering service for Ash Handling of 5 x 800 MW Power Plant at </a:t>
            </a:r>
            <a:r>
              <a:rPr lang="en-US" sz="2400" dirty="0" err="1">
                <a:solidFill>
                  <a:srgbClr val="0C014F"/>
                </a:solidFill>
                <a:latin typeface="Swis721 Cn BT" pitchFamily="34" charset="0"/>
              </a:rPr>
              <a:t>Yadadri</a:t>
            </a:r>
            <a:r>
              <a:rPr lang="en-US" sz="2400" dirty="0">
                <a:solidFill>
                  <a:srgbClr val="0C014F"/>
                </a:solidFill>
                <a:latin typeface="Swis721 Cn BT" pitchFamily="34" charset="0"/>
              </a:rPr>
              <a:t>, </a:t>
            </a:r>
            <a:r>
              <a:rPr lang="en-US" sz="2400" dirty="0" err="1">
                <a:solidFill>
                  <a:srgbClr val="0C014F"/>
                </a:solidFill>
                <a:latin typeface="Swis721 Cn BT" pitchFamily="34" charset="0"/>
              </a:rPr>
              <a:t>Telangana</a:t>
            </a:r>
            <a:r>
              <a:rPr lang="en-US" sz="2400" dirty="0">
                <a:solidFill>
                  <a:srgbClr val="0C014F"/>
                </a:solidFill>
                <a:latin typeface="Swis721 Cn BT" pitchFamily="34" charset="0"/>
              </a:rPr>
              <a:t> district.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C014F"/>
              </a:solidFill>
              <a:effectLst/>
              <a:uLnTx/>
              <a:uFillTx/>
              <a:latin typeface="Swis721 Cn BT" pitchFamily="34" charset="0"/>
            </a:endParaRPr>
          </a:p>
        </p:txBody>
      </p:sp>
    </p:spTree>
  </p:cSld>
  <p:clrMapOvr>
    <a:masterClrMapping/>
  </p:clrMapOvr>
  <p:transition spd="med" advTm="4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0"/>
            <a:ext cx="9144000" cy="707886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wis721 Ex BT" pitchFamily="34" charset="0"/>
              </a:rPr>
              <a:t>Exhibit – 01</a:t>
            </a:r>
          </a:p>
          <a:p>
            <a:pPr algn="ctr"/>
            <a:r>
              <a:rPr lang="en-US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wis721 Ex BT" pitchFamily="34" charset="0"/>
              </a:rPr>
              <a:t>Recirculation Pump House</a:t>
            </a:r>
            <a:endParaRPr lang="en-US" sz="1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Swis721 Ex BT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14541" t="4239" r="14315" b="12398"/>
          <a:stretch>
            <a:fillRect/>
          </a:stretch>
        </p:blipFill>
        <p:spPr>
          <a:xfrm>
            <a:off x="0" y="838199"/>
            <a:ext cx="9144000" cy="6023631"/>
          </a:xfrm>
          <a:prstGeom prst="rect">
            <a:avLst/>
          </a:prstGeom>
        </p:spPr>
      </p:pic>
    </p:spTree>
  </p:cSld>
  <p:clrMapOvr>
    <a:masterClrMapping/>
  </p:clrMapOvr>
  <p:transition spd="med" advTm="14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0"/>
            <a:ext cx="9144000" cy="707886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wis721 Ex BT" pitchFamily="34" charset="0"/>
              </a:rPr>
              <a:t>Exhibit – 02</a:t>
            </a:r>
          </a:p>
          <a:p>
            <a:pPr algn="ctr"/>
            <a:r>
              <a:rPr lang="en-US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wis721 Ex BT" pitchFamily="34" charset="0"/>
              </a:rPr>
              <a:t>GENERAL LAYOUT OF WATER RECIRCULATION PUMP HOUSE</a:t>
            </a:r>
            <a:endParaRPr lang="en-US" sz="1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Swis721 Ex BT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rcRect l="19576" t="12239" r="18450" b="16418"/>
          <a:stretch>
            <a:fillRect/>
          </a:stretch>
        </p:blipFill>
        <p:spPr>
          <a:xfrm>
            <a:off x="0" y="945919"/>
            <a:ext cx="9144000" cy="5912081"/>
          </a:xfrm>
          <a:prstGeom prst="rect">
            <a:avLst/>
          </a:prstGeom>
        </p:spPr>
      </p:pic>
    </p:spTree>
  </p:cSld>
  <p:clrMapOvr>
    <a:masterClrMapping/>
  </p:clrMapOvr>
  <p:transition spd="med" advTm="1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52400"/>
            <a:ext cx="9144000" cy="707886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wis721 Ex BT" pitchFamily="34" charset="0"/>
              </a:rPr>
              <a:t>Exhibit – 03</a:t>
            </a:r>
          </a:p>
          <a:p>
            <a:pPr algn="ctr"/>
            <a:r>
              <a:rPr lang="en-US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wis721 Ex BT" pitchFamily="34" charset="0"/>
              </a:rPr>
              <a:t>Pump House TO DYKE SLURRY DISPOSAL SYSTEM</a:t>
            </a:r>
            <a:endParaRPr lang="en-US" sz="1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Swis721 Ex BT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rcRect l="16390" t="4179" r="16393" b="11642"/>
          <a:stretch>
            <a:fillRect/>
          </a:stretch>
        </p:blipFill>
        <p:spPr>
          <a:xfrm>
            <a:off x="304800" y="914400"/>
            <a:ext cx="8458200" cy="5946184"/>
          </a:xfrm>
          <a:prstGeom prst="rect">
            <a:avLst/>
          </a:prstGeom>
        </p:spPr>
      </p:pic>
    </p:spTree>
  </p:cSld>
  <p:clrMapOvr>
    <a:masterClrMapping/>
  </p:clrMapOvr>
  <p:transition spd="med" advTm="15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0"/>
            <a:ext cx="9144000" cy="707886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wis721 Ex BT" pitchFamily="34" charset="0"/>
              </a:rPr>
              <a:t>Exhibit – 04</a:t>
            </a:r>
          </a:p>
          <a:p>
            <a:pPr algn="ctr"/>
            <a:r>
              <a:rPr lang="en-US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wis721 Ex BT" pitchFamily="34" charset="0"/>
              </a:rPr>
              <a:t>GENERAL LAYOUT OF CHEMICAL HOUSE</a:t>
            </a:r>
            <a:endParaRPr lang="en-US" sz="1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Swis721 Ex BT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rcRect l="16338" t="4328" r="16269" b="11940"/>
          <a:stretch>
            <a:fillRect/>
          </a:stretch>
        </p:blipFill>
        <p:spPr>
          <a:xfrm>
            <a:off x="327591" y="914400"/>
            <a:ext cx="8511609" cy="5943600"/>
          </a:xfrm>
          <a:prstGeom prst="rect">
            <a:avLst/>
          </a:prstGeom>
        </p:spPr>
      </p:pic>
    </p:spTree>
  </p:cSld>
  <p:clrMapOvr>
    <a:masterClrMapping/>
  </p:clrMapOvr>
  <p:transition spd="med" advTm="14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</TotalTime>
  <Words>602</Words>
  <Application>Microsoft Office PowerPoint</Application>
  <PresentationFormat>On-screen Show (4:3)</PresentationFormat>
  <Paragraphs>91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Industrial Engineering Service</dc:title>
  <dc:creator>old i3</dc:creator>
  <cp:lastModifiedBy>old i3</cp:lastModifiedBy>
  <cp:revision>251</cp:revision>
  <dcterms:created xsi:type="dcterms:W3CDTF">2023-09-11T06:31:42Z</dcterms:created>
  <dcterms:modified xsi:type="dcterms:W3CDTF">2023-09-13T13:23:27Z</dcterms:modified>
</cp:coreProperties>
</file>